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64" r:id="rId3"/>
    <p:sldId id="266" r:id="rId4"/>
    <p:sldId id="269" r:id="rId5"/>
    <p:sldId id="258" r:id="rId6"/>
    <p:sldId id="260" r:id="rId7"/>
    <p:sldId id="261" r:id="rId8"/>
    <p:sldId id="257" r:id="rId9"/>
    <p:sldId id="262" r:id="rId10"/>
    <p:sldId id="270" r:id="rId11"/>
    <p:sldId id="259" r:id="rId12"/>
    <p:sldId id="263" r:id="rId13"/>
    <p:sldId id="267" r:id="rId14"/>
    <p:sldId id="268" r:id="rId15"/>
    <p:sldId id="271" r:id="rId16"/>
    <p:sldId id="27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10" autoAdjust="0"/>
    <p:restoredTop sz="94660"/>
  </p:normalViewPr>
  <p:slideViewPr>
    <p:cSldViewPr snapToGrid="0">
      <p:cViewPr>
        <p:scale>
          <a:sx n="101" d="100"/>
          <a:sy n="101" d="100"/>
        </p:scale>
        <p:origin x="1144" y="4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png>
</file>

<file path=ppt/media/image19.png>
</file>

<file path=ppt/media/image2.png>
</file>

<file path=ppt/media/image20.png>
</file>

<file path=ppt/media/image21.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48A87A34-81AB-432B-8DAE-1953F412C126}" type="datetimeFigureOut">
              <a:rPr lang="en-US" smtClean="0"/>
              <a:t>5/14/19</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598832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975249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058230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616775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759303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8A87A34-81AB-432B-8DAE-1953F412C126}" type="datetimeFigureOut">
              <a:rPr lang="en-US" smtClean="0"/>
              <a:t>5/14/19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122755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8A87A34-81AB-432B-8DAE-1953F412C126}" type="datetimeFigureOut">
              <a:rPr lang="en-US" smtClean="0"/>
              <a:t>5/14/19</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225811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48A87A34-81AB-432B-8DAE-1953F412C126}" type="datetimeFigureOut">
              <a:rPr lang="en-US" smtClean="0"/>
              <a:t>5/14/19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93590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48A87A34-81AB-432B-8DAE-1953F412C126}" type="datetimeFigureOut">
              <a:rPr lang="en-US" smtClean="0"/>
              <a:t>5/14/19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4222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7910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67911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660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8928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42981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5/14/19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81429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8947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00859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48A87A34-81AB-432B-8DAE-1953F412C126}" type="datetimeFigureOut">
              <a:rPr lang="en-US" smtClean="0"/>
              <a:pPr/>
              <a:t>5/14/19</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66225093"/>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4E212B76-74CB-461F-90A3-EF4F2397A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E779DFAA-A7CB-4695-BFF6-80B5D2E34B7F}"/>
              </a:ext>
            </a:extLst>
          </p:cNvPr>
          <p:cNvSpPr>
            <a:spLocks noGrp="1"/>
          </p:cNvSpPr>
          <p:nvPr>
            <p:ph type="ctrTitle"/>
          </p:nvPr>
        </p:nvSpPr>
        <p:spPr>
          <a:xfrm>
            <a:off x="6744929" y="1241266"/>
            <a:ext cx="4798142" cy="3153753"/>
          </a:xfrm>
        </p:spPr>
        <p:txBody>
          <a:bodyPr>
            <a:normAutofit/>
          </a:bodyPr>
          <a:lstStyle/>
          <a:p>
            <a:r>
              <a:rPr lang="en-US" dirty="0">
                <a:solidFill>
                  <a:srgbClr val="EBEBEB"/>
                </a:solidFill>
              </a:rPr>
              <a:t>Biometric Facial Recognition</a:t>
            </a:r>
          </a:p>
        </p:txBody>
      </p:sp>
      <p:sp>
        <p:nvSpPr>
          <p:cNvPr id="3" name="Subtitle 2">
            <a:extLst>
              <a:ext uri="{FF2B5EF4-FFF2-40B4-BE49-F238E27FC236}">
                <a16:creationId xmlns:a16="http://schemas.microsoft.com/office/drawing/2014/main" id="{0AE64668-78FF-4A71-8D3C-E79139645DE6}"/>
              </a:ext>
            </a:extLst>
          </p:cNvPr>
          <p:cNvSpPr>
            <a:spLocks noGrp="1"/>
          </p:cNvSpPr>
          <p:nvPr>
            <p:ph type="subTitle" idx="1"/>
          </p:nvPr>
        </p:nvSpPr>
        <p:spPr>
          <a:xfrm>
            <a:off x="6744929" y="4591665"/>
            <a:ext cx="4798142" cy="1622322"/>
          </a:xfrm>
        </p:spPr>
        <p:txBody>
          <a:bodyPr>
            <a:normAutofit/>
          </a:bodyPr>
          <a:lstStyle/>
          <a:p>
            <a:r>
              <a:rPr lang="en-US" dirty="0"/>
              <a:t>By Rayan Wali</a:t>
            </a:r>
          </a:p>
          <a:p>
            <a:r>
              <a:rPr lang="en-US" dirty="0"/>
              <a:t>Period 3, Ms. Lorena</a:t>
            </a:r>
          </a:p>
        </p:txBody>
      </p:sp>
      <p:sp>
        <p:nvSpPr>
          <p:cNvPr id="12" name="Rectangle 11">
            <a:extLst>
              <a:ext uri="{FF2B5EF4-FFF2-40B4-BE49-F238E27FC236}">
                <a16:creationId xmlns:a16="http://schemas.microsoft.com/office/drawing/2014/main" id="{81E746D0-4B37-4869-B2EF-79D5F0FFF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Graphic 6" descr="Eye">
            <a:extLst>
              <a:ext uri="{FF2B5EF4-FFF2-40B4-BE49-F238E27FC236}">
                <a16:creationId xmlns:a16="http://schemas.microsoft.com/office/drawing/2014/main" id="{56420A9E-CA4C-41FE-85EF-5610846ADD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88503" y="1113063"/>
            <a:ext cx="462875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261106610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9DFAA-A7CB-4695-BFF6-80B5D2E34B7F}"/>
              </a:ext>
            </a:extLst>
          </p:cNvPr>
          <p:cNvSpPr>
            <a:spLocks noGrp="1"/>
          </p:cNvSpPr>
          <p:nvPr>
            <p:ph type="ctrTitle"/>
          </p:nvPr>
        </p:nvSpPr>
        <p:spPr>
          <a:xfrm>
            <a:off x="624841" y="889272"/>
            <a:ext cx="11155679" cy="3153753"/>
          </a:xfrm>
        </p:spPr>
        <p:txBody>
          <a:bodyPr>
            <a:normAutofit/>
          </a:bodyPr>
          <a:lstStyle/>
          <a:p>
            <a:pPr algn="ctr"/>
            <a:r>
              <a:rPr lang="en-US" b="1" dirty="0">
                <a:solidFill>
                  <a:srgbClr val="00B0F0"/>
                </a:solidFill>
              </a:rPr>
              <a:t>Output and Looks of the </a:t>
            </a:r>
            <a:br>
              <a:rPr lang="en-US" b="1" dirty="0">
                <a:solidFill>
                  <a:srgbClr val="00B0F0"/>
                </a:solidFill>
              </a:rPr>
            </a:br>
            <a:r>
              <a:rPr lang="en-US" b="1" dirty="0">
                <a:solidFill>
                  <a:srgbClr val="00B0F0"/>
                </a:solidFill>
              </a:rPr>
              <a:t>ASP.NET Web App…</a:t>
            </a:r>
          </a:p>
        </p:txBody>
      </p:sp>
    </p:spTree>
    <p:extLst>
      <p:ext uri="{BB962C8B-B14F-4D97-AF65-F5344CB8AC3E}">
        <p14:creationId xmlns:p14="http://schemas.microsoft.com/office/powerpoint/2010/main" val="3867988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66038-6864-40DD-B9D2-A0E6899C05B3}"/>
              </a:ext>
            </a:extLst>
          </p:cNvPr>
          <p:cNvSpPr>
            <a:spLocks noGrp="1"/>
          </p:cNvSpPr>
          <p:nvPr>
            <p:ph type="title"/>
          </p:nvPr>
        </p:nvSpPr>
        <p:spPr>
          <a:xfrm>
            <a:off x="1143001" y="880113"/>
            <a:ext cx="9905998" cy="594056"/>
          </a:xfrm>
        </p:spPr>
        <p:txBody>
          <a:bodyPr/>
          <a:lstStyle/>
          <a:p>
            <a:r>
              <a:rPr lang="en-US" dirty="0"/>
              <a:t>Image File Loader</a:t>
            </a:r>
          </a:p>
        </p:txBody>
      </p:sp>
      <p:pic>
        <p:nvPicPr>
          <p:cNvPr id="7" name="Picture 6">
            <a:extLst>
              <a:ext uri="{FF2B5EF4-FFF2-40B4-BE49-F238E27FC236}">
                <a16:creationId xmlns:a16="http://schemas.microsoft.com/office/drawing/2014/main" id="{B439ECEA-D95B-1A4C-8F49-8259CDC5765C}"/>
              </a:ext>
            </a:extLst>
          </p:cNvPr>
          <p:cNvPicPr>
            <a:picLocks noChangeAspect="1"/>
          </p:cNvPicPr>
          <p:nvPr/>
        </p:nvPicPr>
        <p:blipFill>
          <a:blip r:embed="rId2"/>
          <a:stretch>
            <a:fillRect/>
          </a:stretch>
        </p:blipFill>
        <p:spPr>
          <a:xfrm>
            <a:off x="976493" y="4756288"/>
            <a:ext cx="4282436" cy="2101712"/>
          </a:xfrm>
          <a:prstGeom prst="rect">
            <a:avLst/>
          </a:prstGeom>
        </p:spPr>
      </p:pic>
      <p:pic>
        <p:nvPicPr>
          <p:cNvPr id="8" name="Picture 7">
            <a:extLst>
              <a:ext uri="{FF2B5EF4-FFF2-40B4-BE49-F238E27FC236}">
                <a16:creationId xmlns:a16="http://schemas.microsoft.com/office/drawing/2014/main" id="{EA82DB30-4005-524C-8F9E-0F4ACE19E8FE}"/>
              </a:ext>
            </a:extLst>
          </p:cNvPr>
          <p:cNvPicPr>
            <a:picLocks noChangeAspect="1"/>
          </p:cNvPicPr>
          <p:nvPr/>
        </p:nvPicPr>
        <p:blipFill>
          <a:blip r:embed="rId3"/>
          <a:stretch>
            <a:fillRect/>
          </a:stretch>
        </p:blipFill>
        <p:spPr>
          <a:xfrm>
            <a:off x="1172183" y="2470110"/>
            <a:ext cx="4782310" cy="1917779"/>
          </a:xfrm>
          <a:prstGeom prst="rect">
            <a:avLst/>
          </a:prstGeom>
        </p:spPr>
      </p:pic>
      <p:pic>
        <p:nvPicPr>
          <p:cNvPr id="9" name="Picture 8">
            <a:extLst>
              <a:ext uri="{FF2B5EF4-FFF2-40B4-BE49-F238E27FC236}">
                <a16:creationId xmlns:a16="http://schemas.microsoft.com/office/drawing/2014/main" id="{4262F481-F68E-9D4E-96D7-AD97F0679563}"/>
              </a:ext>
            </a:extLst>
          </p:cNvPr>
          <p:cNvPicPr/>
          <p:nvPr/>
        </p:nvPicPr>
        <p:blipFill>
          <a:blip r:embed="rId4"/>
          <a:stretch>
            <a:fillRect/>
          </a:stretch>
        </p:blipFill>
        <p:spPr>
          <a:xfrm>
            <a:off x="6741496" y="2470110"/>
            <a:ext cx="3428115" cy="3967760"/>
          </a:xfrm>
          <a:prstGeom prst="rect">
            <a:avLst/>
          </a:prstGeom>
        </p:spPr>
      </p:pic>
    </p:spTree>
    <p:extLst>
      <p:ext uri="{BB962C8B-B14F-4D97-AF65-F5344CB8AC3E}">
        <p14:creationId xmlns:p14="http://schemas.microsoft.com/office/powerpoint/2010/main" val="22714132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E2F1A-3691-4758-8FB4-04D69B599AF4}"/>
              </a:ext>
            </a:extLst>
          </p:cNvPr>
          <p:cNvSpPr>
            <a:spLocks noGrp="1"/>
          </p:cNvSpPr>
          <p:nvPr>
            <p:ph type="title"/>
          </p:nvPr>
        </p:nvSpPr>
        <p:spPr>
          <a:xfrm>
            <a:off x="986556" y="549284"/>
            <a:ext cx="9905998" cy="1349810"/>
          </a:xfrm>
        </p:spPr>
        <p:txBody>
          <a:bodyPr/>
          <a:lstStyle/>
          <a:p>
            <a:r>
              <a:rPr lang="en-US" dirty="0"/>
              <a:t>Detecting and Displaying Facial Features From an Image with a Single Face</a:t>
            </a:r>
          </a:p>
        </p:txBody>
      </p:sp>
      <p:sp>
        <p:nvSpPr>
          <p:cNvPr id="8" name="Speech Bubble: Rectangle 7">
            <a:extLst>
              <a:ext uri="{FF2B5EF4-FFF2-40B4-BE49-F238E27FC236}">
                <a16:creationId xmlns:a16="http://schemas.microsoft.com/office/drawing/2014/main" id="{B9EA6FAD-5A1E-42F0-960B-05071CEAA45B}"/>
              </a:ext>
            </a:extLst>
          </p:cNvPr>
          <p:cNvSpPr/>
          <p:nvPr/>
        </p:nvSpPr>
        <p:spPr>
          <a:xfrm>
            <a:off x="9954962" y="2754012"/>
            <a:ext cx="1875184" cy="688636"/>
          </a:xfrm>
          <a:prstGeom prst="wedgeRectCallout">
            <a:avLst>
              <a:gd name="adj1" fmla="val -80228"/>
              <a:gd name="adj2" fmla="val 677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Facial Features returned by Azure Face API</a:t>
            </a:r>
          </a:p>
        </p:txBody>
      </p:sp>
      <p:pic>
        <p:nvPicPr>
          <p:cNvPr id="5" name="Picture 4">
            <a:extLst>
              <a:ext uri="{FF2B5EF4-FFF2-40B4-BE49-F238E27FC236}">
                <a16:creationId xmlns:a16="http://schemas.microsoft.com/office/drawing/2014/main" id="{F9BD2280-7351-8044-9C43-C9E1C7B3E831}"/>
              </a:ext>
            </a:extLst>
          </p:cNvPr>
          <p:cNvPicPr>
            <a:picLocks noChangeAspect="1"/>
          </p:cNvPicPr>
          <p:nvPr/>
        </p:nvPicPr>
        <p:blipFill>
          <a:blip r:embed="rId2"/>
          <a:stretch>
            <a:fillRect/>
          </a:stretch>
        </p:blipFill>
        <p:spPr>
          <a:xfrm>
            <a:off x="986556" y="2538162"/>
            <a:ext cx="8358795" cy="3675567"/>
          </a:xfrm>
          <a:prstGeom prst="rect">
            <a:avLst/>
          </a:prstGeom>
        </p:spPr>
      </p:pic>
    </p:spTree>
    <p:extLst>
      <p:ext uri="{BB962C8B-B14F-4D97-AF65-F5344CB8AC3E}">
        <p14:creationId xmlns:p14="http://schemas.microsoft.com/office/powerpoint/2010/main" val="16262091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7BD0777F-C3B5-C246-B834-3F338AC9617B}"/>
              </a:ext>
            </a:extLst>
          </p:cNvPr>
          <p:cNvPicPr>
            <a:picLocks noGrp="1" noChangeAspect="1"/>
          </p:cNvPicPr>
          <p:nvPr>
            <p:ph idx="1"/>
          </p:nvPr>
        </p:nvPicPr>
        <p:blipFill>
          <a:blip r:embed="rId2"/>
          <a:stretch>
            <a:fillRect/>
          </a:stretch>
        </p:blipFill>
        <p:spPr>
          <a:xfrm>
            <a:off x="1839196" y="2406823"/>
            <a:ext cx="8200717" cy="4451177"/>
          </a:xfrm>
          <a:prstGeom prst="rect">
            <a:avLst/>
          </a:prstGeom>
        </p:spPr>
      </p:pic>
      <p:sp>
        <p:nvSpPr>
          <p:cNvPr id="7" name="Title 1">
            <a:extLst>
              <a:ext uri="{FF2B5EF4-FFF2-40B4-BE49-F238E27FC236}">
                <a16:creationId xmlns:a16="http://schemas.microsoft.com/office/drawing/2014/main" id="{199285FF-44EC-F84E-81E4-2DD11F46C166}"/>
              </a:ext>
            </a:extLst>
          </p:cNvPr>
          <p:cNvSpPr>
            <a:spLocks noGrp="1"/>
          </p:cNvSpPr>
          <p:nvPr>
            <p:ph type="title"/>
          </p:nvPr>
        </p:nvSpPr>
        <p:spPr>
          <a:xfrm>
            <a:off x="986556" y="549284"/>
            <a:ext cx="9905998" cy="1349810"/>
          </a:xfrm>
        </p:spPr>
        <p:txBody>
          <a:bodyPr/>
          <a:lstStyle/>
          <a:p>
            <a:r>
              <a:rPr lang="en-US" dirty="0"/>
              <a:t>Detecting and Displaying Facial Features From an Image with Multiple Faces</a:t>
            </a:r>
          </a:p>
        </p:txBody>
      </p:sp>
    </p:spTree>
    <p:extLst>
      <p:ext uri="{BB962C8B-B14F-4D97-AF65-F5344CB8AC3E}">
        <p14:creationId xmlns:p14="http://schemas.microsoft.com/office/powerpoint/2010/main" val="34550629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11CAC6F2-0806-417B-BF5D-5AEF6195F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8" name="Rectangle 17">
            <a:extLst>
              <a:ext uri="{FF2B5EF4-FFF2-40B4-BE49-F238E27FC236}">
                <a16:creationId xmlns:a16="http://schemas.microsoft.com/office/drawing/2014/main" id="{D4723B02-0AAB-4F6E-BA41-8ED99D559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15861FC-3808-9D48-BFE1-BB66175BA947}"/>
              </a:ext>
            </a:extLst>
          </p:cNvPr>
          <p:cNvSpPr>
            <a:spLocks noGrp="1"/>
          </p:cNvSpPr>
          <p:nvPr>
            <p:ph type="title"/>
          </p:nvPr>
        </p:nvSpPr>
        <p:spPr>
          <a:xfrm>
            <a:off x="8160773" y="1367062"/>
            <a:ext cx="3382297" cy="3281957"/>
          </a:xfrm>
        </p:spPr>
        <p:txBody>
          <a:bodyPr vert="horz" lIns="91440" tIns="45720" rIns="91440" bIns="45720" rtlCol="0" anchor="b">
            <a:normAutofit/>
          </a:bodyPr>
          <a:lstStyle/>
          <a:p>
            <a:pPr>
              <a:lnSpc>
                <a:spcPct val="90000"/>
              </a:lnSpc>
            </a:pPr>
            <a:r>
              <a:rPr lang="en-US" sz="3800" b="0" i="0" kern="1200" dirty="0">
                <a:solidFill>
                  <a:srgbClr val="EBEBEB"/>
                </a:solidFill>
                <a:latin typeface="+mj-lt"/>
                <a:ea typeface="+mj-ea"/>
                <a:cs typeface="+mj-cs"/>
              </a:rPr>
              <a:t>Additional Sample Test Image </a:t>
            </a:r>
            <a:br>
              <a:rPr lang="en-US" sz="3800" b="0" i="0" kern="1200" dirty="0">
                <a:solidFill>
                  <a:srgbClr val="EBEBEB"/>
                </a:solidFill>
                <a:latin typeface="+mj-lt"/>
                <a:ea typeface="+mj-ea"/>
                <a:cs typeface="+mj-cs"/>
              </a:rPr>
            </a:br>
            <a:r>
              <a:rPr lang="en-US" sz="3800" b="0" i="0" kern="1200" dirty="0">
                <a:solidFill>
                  <a:srgbClr val="EBEBEB"/>
                </a:solidFill>
                <a:latin typeface="+mj-lt"/>
                <a:ea typeface="+mj-ea"/>
                <a:cs typeface="+mj-cs"/>
              </a:rPr>
              <a:t>with Multiple Faces</a:t>
            </a:r>
          </a:p>
        </p:txBody>
      </p:sp>
      <p:pic>
        <p:nvPicPr>
          <p:cNvPr id="5" name="Content Placeholder 4" descr="A screenshot of a cell phone&#10;&#10;Description automatically generated">
            <a:extLst>
              <a:ext uri="{FF2B5EF4-FFF2-40B4-BE49-F238E27FC236}">
                <a16:creationId xmlns:a16="http://schemas.microsoft.com/office/drawing/2014/main" id="{D96A71EC-EFDB-AB46-B3E3-2D13C9C9AC4C}"/>
              </a:ext>
            </a:extLst>
          </p:cNvPr>
          <p:cNvPicPr>
            <a:picLocks noGrp="1" noChangeAspect="1"/>
          </p:cNvPicPr>
          <p:nvPr>
            <p:ph idx="1"/>
          </p:nvPr>
        </p:nvPicPr>
        <p:blipFill>
          <a:blip r:embed="rId3"/>
          <a:stretch>
            <a:fillRect/>
          </a:stretch>
        </p:blipFill>
        <p:spPr>
          <a:xfrm>
            <a:off x="957363" y="1443262"/>
            <a:ext cx="6853067" cy="3728694"/>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051306977"/>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53F41-D76D-2349-9012-3E87C5033506}"/>
              </a:ext>
            </a:extLst>
          </p:cNvPr>
          <p:cNvSpPr>
            <a:spLocks noGrp="1"/>
          </p:cNvSpPr>
          <p:nvPr>
            <p:ph type="title"/>
          </p:nvPr>
        </p:nvSpPr>
        <p:spPr>
          <a:xfrm>
            <a:off x="709184" y="927948"/>
            <a:ext cx="9932146" cy="706964"/>
          </a:xfrm>
        </p:spPr>
        <p:txBody>
          <a:bodyPr/>
          <a:lstStyle/>
          <a:p>
            <a:r>
              <a:rPr lang="en-US" dirty="0"/>
              <a:t>Additional Learning/Future Considerations</a:t>
            </a:r>
          </a:p>
        </p:txBody>
      </p:sp>
      <p:sp>
        <p:nvSpPr>
          <p:cNvPr id="3" name="Content Placeholder 2">
            <a:extLst>
              <a:ext uri="{FF2B5EF4-FFF2-40B4-BE49-F238E27FC236}">
                <a16:creationId xmlns:a16="http://schemas.microsoft.com/office/drawing/2014/main" id="{8CAB3163-7BF6-4744-8EF1-68C3ACE824D7}"/>
              </a:ext>
            </a:extLst>
          </p:cNvPr>
          <p:cNvSpPr>
            <a:spLocks noGrp="1"/>
          </p:cNvSpPr>
          <p:nvPr>
            <p:ph idx="1"/>
          </p:nvPr>
        </p:nvSpPr>
        <p:spPr>
          <a:xfrm>
            <a:off x="583454" y="2649220"/>
            <a:ext cx="10465546" cy="3614420"/>
          </a:xfrm>
        </p:spPr>
        <p:txBody>
          <a:bodyPr>
            <a:normAutofit/>
          </a:bodyPr>
          <a:lstStyle/>
          <a:p>
            <a:r>
              <a:rPr lang="en-US"/>
              <a:t>Now that </a:t>
            </a:r>
            <a:r>
              <a:rPr lang="en-US" dirty="0"/>
              <a:t>I got a good familiarity with C#, with the ASP.NET web application, and specifically the Face API, I am starting to repeat the same process in Python for additional learning – to learn advanced coding in Python, which I will use Visual Studio for.</a:t>
            </a:r>
          </a:p>
          <a:p>
            <a:endParaRPr lang="en-US" sz="1400" dirty="0"/>
          </a:p>
          <a:p>
            <a:r>
              <a:rPr lang="en-US" dirty="0"/>
              <a:t>So far, I have looked at the functions I will need and how to set up all the classes; for example, that the default cascade for detecting faces is provided by OpenCV, which a set of programming functions for performing computer vision operations, like the project I did in C# this semester.</a:t>
            </a:r>
          </a:p>
          <a:p>
            <a:endParaRPr lang="en-US" sz="1400" dirty="0"/>
          </a:p>
          <a:p>
            <a:r>
              <a:rPr lang="en-US" dirty="0"/>
              <a:t>This will help me get the familiarity with Python that I will need in college and onwards.</a:t>
            </a:r>
          </a:p>
        </p:txBody>
      </p:sp>
    </p:spTree>
    <p:extLst>
      <p:ext uri="{BB962C8B-B14F-4D97-AF65-F5344CB8AC3E}">
        <p14:creationId xmlns:p14="http://schemas.microsoft.com/office/powerpoint/2010/main" val="1677877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AAB7-C4AC-3040-A358-0B4AEDE07B8D}"/>
              </a:ext>
            </a:extLst>
          </p:cNvPr>
          <p:cNvSpPr>
            <a:spLocks noGrp="1"/>
          </p:cNvSpPr>
          <p:nvPr>
            <p:ph type="title"/>
          </p:nvPr>
        </p:nvSpPr>
        <p:spPr>
          <a:xfrm>
            <a:off x="1578713" y="394805"/>
            <a:ext cx="8761413" cy="1982175"/>
          </a:xfrm>
        </p:spPr>
        <p:txBody>
          <a:bodyPr/>
          <a:lstStyle/>
          <a:p>
            <a:r>
              <a:rPr lang="en-US" sz="3000" dirty="0"/>
              <a:t>Sample Code in Python (sets up the OpenCV Face Interface and allows the program to take in user input images)</a:t>
            </a:r>
          </a:p>
        </p:txBody>
      </p:sp>
      <p:pic>
        <p:nvPicPr>
          <p:cNvPr id="5" name="Content Placeholder 4" descr="A screenshot of a cell phone&#10;&#10;Description automatically generated">
            <a:extLst>
              <a:ext uri="{FF2B5EF4-FFF2-40B4-BE49-F238E27FC236}">
                <a16:creationId xmlns:a16="http://schemas.microsoft.com/office/drawing/2014/main" id="{DDC938CD-4AF9-7640-9AD1-07A38A532B5C}"/>
              </a:ext>
            </a:extLst>
          </p:cNvPr>
          <p:cNvPicPr>
            <a:picLocks noGrp="1" noChangeAspect="1"/>
          </p:cNvPicPr>
          <p:nvPr>
            <p:ph idx="1"/>
          </p:nvPr>
        </p:nvPicPr>
        <p:blipFill>
          <a:blip r:embed="rId2"/>
          <a:stretch>
            <a:fillRect/>
          </a:stretch>
        </p:blipFill>
        <p:spPr>
          <a:xfrm>
            <a:off x="484301" y="2376980"/>
            <a:ext cx="5634801" cy="2211375"/>
          </a:xfrm>
        </p:spPr>
      </p:pic>
      <p:pic>
        <p:nvPicPr>
          <p:cNvPr id="7" name="Picture 6" descr="A screenshot of a cell phone&#10;&#10;Description automatically generated">
            <a:extLst>
              <a:ext uri="{FF2B5EF4-FFF2-40B4-BE49-F238E27FC236}">
                <a16:creationId xmlns:a16="http://schemas.microsoft.com/office/drawing/2014/main" id="{E58A97CA-4864-C349-9525-3D4C6CE4A4C3}"/>
              </a:ext>
            </a:extLst>
          </p:cNvPr>
          <p:cNvPicPr>
            <a:picLocks noChangeAspect="1"/>
          </p:cNvPicPr>
          <p:nvPr/>
        </p:nvPicPr>
        <p:blipFill>
          <a:blip r:embed="rId3"/>
          <a:stretch>
            <a:fillRect/>
          </a:stretch>
        </p:blipFill>
        <p:spPr>
          <a:xfrm>
            <a:off x="484301" y="4565495"/>
            <a:ext cx="5470729" cy="2129899"/>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41EFA9A-98F4-8F4C-9D1A-4C6046708DD5}"/>
              </a:ext>
            </a:extLst>
          </p:cNvPr>
          <p:cNvPicPr>
            <a:picLocks noChangeAspect="1"/>
          </p:cNvPicPr>
          <p:nvPr/>
        </p:nvPicPr>
        <p:blipFill>
          <a:blip r:embed="rId4"/>
          <a:stretch>
            <a:fillRect/>
          </a:stretch>
        </p:blipFill>
        <p:spPr>
          <a:xfrm>
            <a:off x="5570800" y="3070179"/>
            <a:ext cx="6621200" cy="2821684"/>
          </a:xfrm>
          <a:prstGeom prst="rect">
            <a:avLst/>
          </a:prstGeom>
        </p:spPr>
      </p:pic>
    </p:spTree>
    <p:extLst>
      <p:ext uri="{BB962C8B-B14F-4D97-AF65-F5344CB8AC3E}">
        <p14:creationId xmlns:p14="http://schemas.microsoft.com/office/powerpoint/2010/main" val="1120614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00EFF-F45F-43DB-82FB-16DB7A882D1B}"/>
              </a:ext>
            </a:extLst>
          </p:cNvPr>
          <p:cNvSpPr>
            <a:spLocks noGrp="1"/>
          </p:cNvSpPr>
          <p:nvPr>
            <p:ph type="title"/>
          </p:nvPr>
        </p:nvSpPr>
        <p:spPr>
          <a:xfrm>
            <a:off x="1154954" y="838200"/>
            <a:ext cx="8761413" cy="706964"/>
          </a:xfrm>
        </p:spPr>
        <p:txBody>
          <a:bodyPr/>
          <a:lstStyle/>
          <a:p>
            <a:r>
              <a:rPr lang="en-US" dirty="0"/>
              <a:t>Background</a:t>
            </a:r>
          </a:p>
        </p:txBody>
      </p:sp>
      <p:sp>
        <p:nvSpPr>
          <p:cNvPr id="3" name="Content Placeholder 2">
            <a:extLst>
              <a:ext uri="{FF2B5EF4-FFF2-40B4-BE49-F238E27FC236}">
                <a16:creationId xmlns:a16="http://schemas.microsoft.com/office/drawing/2014/main" id="{2AB2F0A8-6857-49EB-A866-FF16E7B6E7E3}"/>
              </a:ext>
            </a:extLst>
          </p:cNvPr>
          <p:cNvSpPr>
            <a:spLocks noGrp="1"/>
          </p:cNvSpPr>
          <p:nvPr>
            <p:ph idx="1"/>
          </p:nvPr>
        </p:nvSpPr>
        <p:spPr>
          <a:xfrm>
            <a:off x="884182" y="2672080"/>
            <a:ext cx="10423636" cy="3831590"/>
          </a:xfrm>
        </p:spPr>
        <p:txBody>
          <a:bodyPr>
            <a:normAutofit/>
          </a:bodyPr>
          <a:lstStyle/>
          <a:p>
            <a:pPr marL="0" indent="0">
              <a:buNone/>
            </a:pPr>
            <a:r>
              <a:rPr lang="en-US" sz="2000" dirty="0"/>
              <a:t>The goal of my project is to create a ASP.NET Web Application that detects faces from an image, with face attributes like gender, age, or pose extracted using Microsoft Cognitive Services on Azure platform. The key goal of the project is to:</a:t>
            </a:r>
          </a:p>
          <a:p>
            <a:pPr marL="0" indent="0">
              <a:buNone/>
            </a:pPr>
            <a:endParaRPr lang="en-US" dirty="0"/>
          </a:p>
          <a:p>
            <a:pPr lvl="1"/>
            <a:r>
              <a:rPr lang="en-US" sz="1800" dirty="0"/>
              <a:t>Create an ASP.NET Web Application</a:t>
            </a:r>
          </a:p>
          <a:p>
            <a:pPr lvl="1"/>
            <a:r>
              <a:rPr lang="en-US" sz="1800" dirty="0"/>
              <a:t>Create Face API in Microsoft Azure</a:t>
            </a:r>
          </a:p>
          <a:p>
            <a:pPr lvl="1"/>
            <a:r>
              <a:rPr lang="en-US" sz="1800" dirty="0"/>
              <a:t>Load image(s) via Web Application</a:t>
            </a:r>
          </a:p>
          <a:p>
            <a:pPr lvl="1"/>
            <a:r>
              <a:rPr lang="en-US" sz="1800" dirty="0"/>
              <a:t>Detecting faces from an image, and marking them using rectangular framing</a:t>
            </a:r>
          </a:p>
          <a:p>
            <a:pPr lvl="1"/>
            <a:r>
              <a:rPr lang="en-US" sz="1800" dirty="0"/>
              <a:t>Analyzing the gender, age and other features of the face and display on the screen</a:t>
            </a:r>
          </a:p>
          <a:p>
            <a:endParaRPr lang="en-US" dirty="0"/>
          </a:p>
        </p:txBody>
      </p:sp>
    </p:spTree>
    <p:extLst>
      <p:ext uri="{BB962C8B-B14F-4D97-AF65-F5344CB8AC3E}">
        <p14:creationId xmlns:p14="http://schemas.microsoft.com/office/powerpoint/2010/main" val="35986909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2C0C8-B290-EC40-BBA4-2ECCA67546D8}"/>
              </a:ext>
            </a:extLst>
          </p:cNvPr>
          <p:cNvSpPr>
            <a:spLocks noGrp="1"/>
          </p:cNvSpPr>
          <p:nvPr>
            <p:ph type="title"/>
          </p:nvPr>
        </p:nvSpPr>
        <p:spPr>
          <a:xfrm>
            <a:off x="1154954" y="838200"/>
            <a:ext cx="8761413" cy="706964"/>
          </a:xfrm>
        </p:spPr>
        <p:txBody>
          <a:bodyPr/>
          <a:lstStyle/>
          <a:p>
            <a:r>
              <a:rPr lang="en-US" dirty="0"/>
              <a:t>Items Accomplished</a:t>
            </a:r>
          </a:p>
        </p:txBody>
      </p:sp>
      <p:sp>
        <p:nvSpPr>
          <p:cNvPr id="3" name="Content Placeholder 2">
            <a:extLst>
              <a:ext uri="{FF2B5EF4-FFF2-40B4-BE49-F238E27FC236}">
                <a16:creationId xmlns:a16="http://schemas.microsoft.com/office/drawing/2014/main" id="{A1E1607A-10C6-1F40-A02E-004235B9AD91}"/>
              </a:ext>
            </a:extLst>
          </p:cNvPr>
          <p:cNvSpPr>
            <a:spLocks noGrp="1"/>
          </p:cNvSpPr>
          <p:nvPr>
            <p:ph idx="1"/>
          </p:nvPr>
        </p:nvSpPr>
        <p:spPr>
          <a:xfrm>
            <a:off x="685800" y="2715260"/>
            <a:ext cx="11155680" cy="3416300"/>
          </a:xfrm>
        </p:spPr>
        <p:txBody>
          <a:bodyPr>
            <a:normAutofit/>
          </a:bodyPr>
          <a:lstStyle/>
          <a:p>
            <a:r>
              <a:rPr lang="en-US" sz="2800" dirty="0"/>
              <a:t>Earlier, I set up the program to detect a face from an image with one face and display its attributes. Now, I added the functionality of the program detecting multiple faces and providing all the attributes for all available/detected faces. After the training process, my program is working very consistently with almost any test image passed in.</a:t>
            </a:r>
            <a:endParaRPr lang="en-US" sz="2800" b="1" dirty="0"/>
          </a:p>
        </p:txBody>
      </p:sp>
    </p:spTree>
    <p:extLst>
      <p:ext uri="{BB962C8B-B14F-4D97-AF65-F5344CB8AC3E}">
        <p14:creationId xmlns:p14="http://schemas.microsoft.com/office/powerpoint/2010/main" val="4011126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9DFAA-A7CB-4695-BFF6-80B5D2E34B7F}"/>
              </a:ext>
            </a:extLst>
          </p:cNvPr>
          <p:cNvSpPr>
            <a:spLocks noGrp="1"/>
          </p:cNvSpPr>
          <p:nvPr>
            <p:ph type="ctrTitle"/>
          </p:nvPr>
        </p:nvSpPr>
        <p:spPr>
          <a:xfrm>
            <a:off x="601981" y="1140732"/>
            <a:ext cx="11155679" cy="3153753"/>
          </a:xfrm>
        </p:spPr>
        <p:txBody>
          <a:bodyPr>
            <a:normAutofit/>
          </a:bodyPr>
          <a:lstStyle/>
          <a:p>
            <a:pPr algn="ctr"/>
            <a:r>
              <a:rPr lang="en-US" b="1" dirty="0">
                <a:solidFill>
                  <a:srgbClr val="00B0F0"/>
                </a:solidFill>
              </a:rPr>
              <a:t>The Hierarchy of Classes and Upper-Level Design</a:t>
            </a:r>
          </a:p>
        </p:txBody>
      </p:sp>
    </p:spTree>
    <p:extLst>
      <p:ext uri="{BB962C8B-B14F-4D97-AF65-F5344CB8AC3E}">
        <p14:creationId xmlns:p14="http://schemas.microsoft.com/office/powerpoint/2010/main" val="2488441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934C8-3AA4-4B17-BA1B-3E476AA1018F}"/>
              </a:ext>
            </a:extLst>
          </p:cNvPr>
          <p:cNvSpPr>
            <a:spLocks noGrp="1"/>
          </p:cNvSpPr>
          <p:nvPr>
            <p:ph type="title"/>
          </p:nvPr>
        </p:nvSpPr>
        <p:spPr>
          <a:xfrm>
            <a:off x="1231859" y="762813"/>
            <a:ext cx="9905998" cy="792839"/>
          </a:xfrm>
        </p:spPr>
        <p:txBody>
          <a:bodyPr/>
          <a:lstStyle/>
          <a:p>
            <a:r>
              <a:rPr lang="en-US" dirty="0"/>
              <a:t>Model-View-Controller Web Application</a:t>
            </a:r>
          </a:p>
        </p:txBody>
      </p:sp>
      <p:sp>
        <p:nvSpPr>
          <p:cNvPr id="3" name="Content Placeholder 2">
            <a:extLst>
              <a:ext uri="{FF2B5EF4-FFF2-40B4-BE49-F238E27FC236}">
                <a16:creationId xmlns:a16="http://schemas.microsoft.com/office/drawing/2014/main" id="{2B38B584-56F7-4510-B3E1-23463885642F}"/>
              </a:ext>
            </a:extLst>
          </p:cNvPr>
          <p:cNvSpPr>
            <a:spLocks noGrp="1"/>
          </p:cNvSpPr>
          <p:nvPr>
            <p:ph idx="1"/>
          </p:nvPr>
        </p:nvSpPr>
        <p:spPr>
          <a:xfrm>
            <a:off x="547052" y="2542292"/>
            <a:ext cx="6951028" cy="4229211"/>
          </a:xfrm>
        </p:spPr>
        <p:txBody>
          <a:bodyPr/>
          <a:lstStyle/>
          <a:p>
            <a:r>
              <a:rPr lang="en-US" b="1" dirty="0"/>
              <a:t>I created </a:t>
            </a:r>
            <a:r>
              <a:rPr lang="en-US" b="1"/>
              <a:t>the Controller </a:t>
            </a:r>
            <a:r>
              <a:rPr lang="en-US" b="1" dirty="0"/>
              <a:t>class that has the method that calls the Azure Face API and passes a loaded file stream:</a:t>
            </a:r>
          </a:p>
          <a:p>
            <a:pPr marL="0" indent="0">
              <a:buNone/>
            </a:pPr>
            <a:endParaRPr lang="en-US" dirty="0"/>
          </a:p>
          <a:p>
            <a:pPr marL="0" indent="0">
              <a:buNone/>
            </a:pPr>
            <a:endParaRPr lang="en-US" dirty="0"/>
          </a:p>
          <a:p>
            <a:pPr marL="0" indent="0">
              <a:buNone/>
            </a:pPr>
            <a:endParaRPr lang="en-US" dirty="0"/>
          </a:p>
          <a:p>
            <a:pPr marL="0" indent="0">
              <a:buNone/>
            </a:pPr>
            <a:endParaRPr lang="en-US" dirty="0"/>
          </a:p>
          <a:p>
            <a:r>
              <a:rPr lang="en-US" b="1" dirty="0"/>
              <a:t>I created the View page that loads the image and displays the facial attributes:</a:t>
            </a:r>
            <a:br>
              <a:rPr lang="en-US" dirty="0"/>
            </a:br>
            <a:endParaRPr lang="en-US" dirty="0"/>
          </a:p>
        </p:txBody>
      </p:sp>
      <p:pic>
        <p:nvPicPr>
          <p:cNvPr id="6" name="Picture 5">
            <a:extLst>
              <a:ext uri="{FF2B5EF4-FFF2-40B4-BE49-F238E27FC236}">
                <a16:creationId xmlns:a16="http://schemas.microsoft.com/office/drawing/2014/main" id="{684B1CB6-3B15-594A-931E-7BDAE86535F0}"/>
              </a:ext>
            </a:extLst>
          </p:cNvPr>
          <p:cNvPicPr/>
          <p:nvPr/>
        </p:nvPicPr>
        <p:blipFill>
          <a:blip r:embed="rId2"/>
          <a:stretch>
            <a:fillRect/>
          </a:stretch>
        </p:blipFill>
        <p:spPr>
          <a:xfrm>
            <a:off x="7498080" y="2631989"/>
            <a:ext cx="4487974" cy="3963187"/>
          </a:xfrm>
          <a:prstGeom prst="rect">
            <a:avLst/>
          </a:prstGeom>
        </p:spPr>
      </p:pic>
      <p:pic>
        <p:nvPicPr>
          <p:cNvPr id="7" name="Picture 6">
            <a:extLst>
              <a:ext uri="{FF2B5EF4-FFF2-40B4-BE49-F238E27FC236}">
                <a16:creationId xmlns:a16="http://schemas.microsoft.com/office/drawing/2014/main" id="{5124457E-69B7-6143-8BAD-FB497D61F772}"/>
              </a:ext>
            </a:extLst>
          </p:cNvPr>
          <p:cNvPicPr/>
          <p:nvPr/>
        </p:nvPicPr>
        <p:blipFill>
          <a:blip r:embed="rId3"/>
          <a:stretch>
            <a:fillRect/>
          </a:stretch>
        </p:blipFill>
        <p:spPr>
          <a:xfrm>
            <a:off x="1583495" y="3250270"/>
            <a:ext cx="4512505" cy="1510632"/>
          </a:xfrm>
          <a:prstGeom prst="rect">
            <a:avLst/>
          </a:prstGeom>
        </p:spPr>
      </p:pic>
      <p:pic>
        <p:nvPicPr>
          <p:cNvPr id="8" name="Picture 7">
            <a:extLst>
              <a:ext uri="{FF2B5EF4-FFF2-40B4-BE49-F238E27FC236}">
                <a16:creationId xmlns:a16="http://schemas.microsoft.com/office/drawing/2014/main" id="{7922A12B-1306-3D4D-BA1F-46469A56AB7C}"/>
              </a:ext>
            </a:extLst>
          </p:cNvPr>
          <p:cNvPicPr/>
          <p:nvPr/>
        </p:nvPicPr>
        <p:blipFill>
          <a:blip r:embed="rId4"/>
          <a:stretch>
            <a:fillRect/>
          </a:stretch>
        </p:blipFill>
        <p:spPr>
          <a:xfrm>
            <a:off x="1583495" y="5535752"/>
            <a:ext cx="4409532" cy="1235751"/>
          </a:xfrm>
          <a:prstGeom prst="rect">
            <a:avLst/>
          </a:prstGeom>
        </p:spPr>
      </p:pic>
    </p:spTree>
    <p:extLst>
      <p:ext uri="{BB962C8B-B14F-4D97-AF65-F5344CB8AC3E}">
        <p14:creationId xmlns:p14="http://schemas.microsoft.com/office/powerpoint/2010/main" val="1674541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3D877-E130-4631-B3AD-D05CD98119AB}"/>
              </a:ext>
            </a:extLst>
          </p:cNvPr>
          <p:cNvSpPr>
            <a:spLocks noGrp="1"/>
          </p:cNvSpPr>
          <p:nvPr>
            <p:ph type="title"/>
          </p:nvPr>
        </p:nvSpPr>
        <p:spPr>
          <a:xfrm>
            <a:off x="1141413" y="671015"/>
            <a:ext cx="9905998" cy="1031378"/>
          </a:xfrm>
        </p:spPr>
        <p:txBody>
          <a:bodyPr/>
          <a:lstStyle/>
          <a:p>
            <a:r>
              <a:rPr lang="en-US" dirty="0"/>
              <a:t>MVC – Face Model Class</a:t>
            </a:r>
          </a:p>
        </p:txBody>
      </p:sp>
      <p:sp>
        <p:nvSpPr>
          <p:cNvPr id="3" name="Content Placeholder 2">
            <a:extLst>
              <a:ext uri="{FF2B5EF4-FFF2-40B4-BE49-F238E27FC236}">
                <a16:creationId xmlns:a16="http://schemas.microsoft.com/office/drawing/2014/main" id="{FBDE50A5-F164-4147-A675-CDEB5C38C940}"/>
              </a:ext>
            </a:extLst>
          </p:cNvPr>
          <p:cNvSpPr>
            <a:spLocks noGrp="1"/>
          </p:cNvSpPr>
          <p:nvPr>
            <p:ph idx="1"/>
          </p:nvPr>
        </p:nvSpPr>
        <p:spPr>
          <a:xfrm>
            <a:off x="639681" y="2760018"/>
            <a:ext cx="5070545" cy="3541714"/>
          </a:xfrm>
        </p:spPr>
        <p:txBody>
          <a:bodyPr>
            <a:normAutofit/>
          </a:bodyPr>
          <a:lstStyle/>
          <a:p>
            <a:r>
              <a:rPr lang="en-US" sz="2400" dirty="0"/>
              <a:t>The FaceModel class allows capturing of facial attributes by calling the Azure Face API. Once the attributes are populated in the instance of the model class, it is then passed to View to display the data.</a:t>
            </a:r>
          </a:p>
        </p:txBody>
      </p:sp>
      <p:sp>
        <p:nvSpPr>
          <p:cNvPr id="5" name="TextBox 4">
            <a:extLst>
              <a:ext uri="{FF2B5EF4-FFF2-40B4-BE49-F238E27FC236}">
                <a16:creationId xmlns:a16="http://schemas.microsoft.com/office/drawing/2014/main" id="{D9DDAD91-5D5E-42E8-B2DF-C3CA26EE6169}"/>
              </a:ext>
            </a:extLst>
          </p:cNvPr>
          <p:cNvSpPr txBox="1"/>
          <p:nvPr/>
        </p:nvSpPr>
        <p:spPr>
          <a:xfrm>
            <a:off x="6481775" y="2390686"/>
            <a:ext cx="1759255" cy="369332"/>
          </a:xfrm>
          <a:prstGeom prst="rect">
            <a:avLst/>
          </a:prstGeom>
          <a:noFill/>
        </p:spPr>
        <p:txBody>
          <a:bodyPr wrap="square" rtlCol="0">
            <a:spAutoFit/>
          </a:bodyPr>
          <a:lstStyle/>
          <a:p>
            <a:r>
              <a:rPr lang="en-US" b="1" dirty="0"/>
              <a:t>FaceModel.cs</a:t>
            </a:r>
          </a:p>
        </p:txBody>
      </p:sp>
      <p:pic>
        <p:nvPicPr>
          <p:cNvPr id="6" name="Picture 5">
            <a:extLst>
              <a:ext uri="{FF2B5EF4-FFF2-40B4-BE49-F238E27FC236}">
                <a16:creationId xmlns:a16="http://schemas.microsoft.com/office/drawing/2014/main" id="{F8A0246C-7B19-D84C-9274-BB508BA19EC1}"/>
              </a:ext>
            </a:extLst>
          </p:cNvPr>
          <p:cNvPicPr/>
          <p:nvPr/>
        </p:nvPicPr>
        <p:blipFill>
          <a:blip r:embed="rId2"/>
          <a:stretch>
            <a:fillRect/>
          </a:stretch>
        </p:blipFill>
        <p:spPr>
          <a:xfrm>
            <a:off x="6481775" y="2941112"/>
            <a:ext cx="5070545" cy="3095944"/>
          </a:xfrm>
          <a:prstGeom prst="rect">
            <a:avLst/>
          </a:prstGeom>
        </p:spPr>
      </p:pic>
    </p:spTree>
    <p:extLst>
      <p:ext uri="{BB962C8B-B14F-4D97-AF65-F5344CB8AC3E}">
        <p14:creationId xmlns:p14="http://schemas.microsoft.com/office/powerpoint/2010/main" val="892896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9D180-1BCD-43C7-BA0F-77AE4E0AF98F}"/>
              </a:ext>
            </a:extLst>
          </p:cNvPr>
          <p:cNvSpPr>
            <a:spLocks noGrp="1"/>
          </p:cNvSpPr>
          <p:nvPr>
            <p:ph type="title"/>
          </p:nvPr>
        </p:nvSpPr>
        <p:spPr>
          <a:xfrm>
            <a:off x="1143001" y="750075"/>
            <a:ext cx="9905998" cy="884893"/>
          </a:xfrm>
        </p:spPr>
        <p:txBody>
          <a:bodyPr/>
          <a:lstStyle/>
          <a:p>
            <a:r>
              <a:rPr lang="en-US" dirty="0"/>
              <a:t>MVC – Face Detection View</a:t>
            </a:r>
          </a:p>
        </p:txBody>
      </p:sp>
      <p:sp>
        <p:nvSpPr>
          <p:cNvPr id="3" name="Content Placeholder 2">
            <a:extLst>
              <a:ext uri="{FF2B5EF4-FFF2-40B4-BE49-F238E27FC236}">
                <a16:creationId xmlns:a16="http://schemas.microsoft.com/office/drawing/2014/main" id="{2BB02C16-2618-43A5-9EF2-6476508F3C0B}"/>
              </a:ext>
            </a:extLst>
          </p:cNvPr>
          <p:cNvSpPr>
            <a:spLocks noGrp="1"/>
          </p:cNvSpPr>
          <p:nvPr>
            <p:ph idx="1"/>
          </p:nvPr>
        </p:nvSpPr>
        <p:spPr>
          <a:xfrm>
            <a:off x="876081" y="2331689"/>
            <a:ext cx="5364699" cy="1296368"/>
          </a:xfrm>
        </p:spPr>
        <p:txBody>
          <a:bodyPr/>
          <a:lstStyle/>
          <a:p>
            <a:r>
              <a:rPr lang="en-US" dirty="0"/>
              <a:t>FaceDetecton Index.cshtml loops through the collection of the FaceModel instance and displays FaceModel attributes on the screen using HTML.</a:t>
            </a:r>
          </a:p>
          <a:p>
            <a:endParaRPr lang="en-US" dirty="0"/>
          </a:p>
        </p:txBody>
      </p:sp>
      <p:sp>
        <p:nvSpPr>
          <p:cNvPr id="7" name="Right Brace 6">
            <a:extLst>
              <a:ext uri="{FF2B5EF4-FFF2-40B4-BE49-F238E27FC236}">
                <a16:creationId xmlns:a16="http://schemas.microsoft.com/office/drawing/2014/main" id="{D794DAD3-A7E7-4A8D-BCC7-201A6B4EB8C9}"/>
              </a:ext>
            </a:extLst>
          </p:cNvPr>
          <p:cNvSpPr/>
          <p:nvPr/>
        </p:nvSpPr>
        <p:spPr>
          <a:xfrm>
            <a:off x="7437494" y="5011739"/>
            <a:ext cx="576470" cy="1331843"/>
          </a:xfrm>
          <a:prstGeom prst="righ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Speech Bubble: Rectangle 7">
            <a:extLst>
              <a:ext uri="{FF2B5EF4-FFF2-40B4-BE49-F238E27FC236}">
                <a16:creationId xmlns:a16="http://schemas.microsoft.com/office/drawing/2014/main" id="{52A10E89-F823-4482-B1F1-9342B683345B}"/>
              </a:ext>
            </a:extLst>
          </p:cNvPr>
          <p:cNvSpPr/>
          <p:nvPr/>
        </p:nvSpPr>
        <p:spPr>
          <a:xfrm>
            <a:off x="9359346" y="4852713"/>
            <a:ext cx="1689653" cy="824947"/>
          </a:xfrm>
          <a:prstGeom prst="wedgeRectCallout">
            <a:avLst>
              <a:gd name="adj1" fmla="val -121214"/>
              <a:gd name="adj2" fmla="val 5139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FaceModel class properties</a:t>
            </a:r>
          </a:p>
        </p:txBody>
      </p:sp>
      <p:sp>
        <p:nvSpPr>
          <p:cNvPr id="9" name="Speech Bubble: Rectangle 8">
            <a:extLst>
              <a:ext uri="{FF2B5EF4-FFF2-40B4-BE49-F238E27FC236}">
                <a16:creationId xmlns:a16="http://schemas.microsoft.com/office/drawing/2014/main" id="{37E6A414-B259-4CC9-974B-F1161C74A941}"/>
              </a:ext>
            </a:extLst>
          </p:cNvPr>
          <p:cNvSpPr/>
          <p:nvPr/>
        </p:nvSpPr>
        <p:spPr>
          <a:xfrm>
            <a:off x="6119440" y="2801237"/>
            <a:ext cx="1689653" cy="824947"/>
          </a:xfrm>
          <a:prstGeom prst="wedgeRectCallout">
            <a:avLst>
              <a:gd name="adj1" fmla="val -121628"/>
              <a:gd name="adj2" fmla="val 6155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Collection of FaceModel objects</a:t>
            </a:r>
          </a:p>
        </p:txBody>
      </p:sp>
      <p:sp>
        <p:nvSpPr>
          <p:cNvPr id="10" name="TextBox 9">
            <a:extLst>
              <a:ext uri="{FF2B5EF4-FFF2-40B4-BE49-F238E27FC236}">
                <a16:creationId xmlns:a16="http://schemas.microsoft.com/office/drawing/2014/main" id="{800D7BE6-EF13-4290-AF07-366017ED6684}"/>
              </a:ext>
            </a:extLst>
          </p:cNvPr>
          <p:cNvSpPr txBox="1"/>
          <p:nvPr/>
        </p:nvSpPr>
        <p:spPr>
          <a:xfrm>
            <a:off x="8249023" y="2331690"/>
            <a:ext cx="3762483" cy="369332"/>
          </a:xfrm>
          <a:prstGeom prst="rect">
            <a:avLst/>
          </a:prstGeom>
          <a:noFill/>
        </p:spPr>
        <p:txBody>
          <a:bodyPr wrap="square" rtlCol="0">
            <a:spAutoFit/>
          </a:bodyPr>
          <a:lstStyle/>
          <a:p>
            <a:r>
              <a:rPr lang="en-US" b="1" dirty="0"/>
              <a:t>FaceDetection\Index.cshtml</a:t>
            </a:r>
          </a:p>
        </p:txBody>
      </p:sp>
      <p:pic>
        <p:nvPicPr>
          <p:cNvPr id="11" name="Picture 10">
            <a:extLst>
              <a:ext uri="{FF2B5EF4-FFF2-40B4-BE49-F238E27FC236}">
                <a16:creationId xmlns:a16="http://schemas.microsoft.com/office/drawing/2014/main" id="{F0B2AD16-28E0-514C-862C-19EB9895F5EC}"/>
              </a:ext>
            </a:extLst>
          </p:cNvPr>
          <p:cNvPicPr>
            <a:picLocks noChangeAspect="1"/>
          </p:cNvPicPr>
          <p:nvPr/>
        </p:nvPicPr>
        <p:blipFill>
          <a:blip r:embed="rId2"/>
          <a:stretch>
            <a:fillRect/>
          </a:stretch>
        </p:blipFill>
        <p:spPr>
          <a:xfrm>
            <a:off x="1082515" y="3786740"/>
            <a:ext cx="6292320" cy="2960049"/>
          </a:xfrm>
          <a:prstGeom prst="rect">
            <a:avLst/>
          </a:prstGeom>
          <a:ln w="38100">
            <a:solidFill>
              <a:srgbClr val="FF0000"/>
            </a:solidFill>
          </a:ln>
        </p:spPr>
      </p:pic>
      <p:pic>
        <p:nvPicPr>
          <p:cNvPr id="12" name="Picture 11">
            <a:extLst>
              <a:ext uri="{FF2B5EF4-FFF2-40B4-BE49-F238E27FC236}">
                <a16:creationId xmlns:a16="http://schemas.microsoft.com/office/drawing/2014/main" id="{A602AEB6-2F67-D844-8589-281722E5951C}"/>
              </a:ext>
            </a:extLst>
          </p:cNvPr>
          <p:cNvPicPr>
            <a:picLocks noChangeAspect="1"/>
          </p:cNvPicPr>
          <p:nvPr/>
        </p:nvPicPr>
        <p:blipFill>
          <a:blip r:embed="rId3"/>
          <a:stretch>
            <a:fillRect/>
          </a:stretch>
        </p:blipFill>
        <p:spPr>
          <a:xfrm>
            <a:off x="8389890" y="2803111"/>
            <a:ext cx="3204183" cy="625890"/>
          </a:xfrm>
          <a:prstGeom prst="rect">
            <a:avLst/>
          </a:prstGeom>
          <a:ln w="38100">
            <a:solidFill>
              <a:srgbClr val="FF0000"/>
            </a:solidFill>
          </a:ln>
        </p:spPr>
      </p:pic>
    </p:spTree>
    <p:extLst>
      <p:ext uri="{BB962C8B-B14F-4D97-AF65-F5344CB8AC3E}">
        <p14:creationId xmlns:p14="http://schemas.microsoft.com/office/powerpoint/2010/main" val="102174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F3233-5BBC-452B-A373-FA8F2A7070D8}"/>
              </a:ext>
            </a:extLst>
          </p:cNvPr>
          <p:cNvSpPr>
            <a:spLocks noGrp="1"/>
          </p:cNvSpPr>
          <p:nvPr>
            <p:ph type="title"/>
          </p:nvPr>
        </p:nvSpPr>
        <p:spPr>
          <a:xfrm>
            <a:off x="1143001" y="657846"/>
            <a:ext cx="9905998" cy="941925"/>
          </a:xfrm>
        </p:spPr>
        <p:txBody>
          <a:bodyPr/>
          <a:lstStyle/>
          <a:p>
            <a:r>
              <a:rPr lang="en-US" dirty="0"/>
              <a:t>User Interface</a:t>
            </a:r>
          </a:p>
        </p:txBody>
      </p:sp>
      <p:sp>
        <p:nvSpPr>
          <p:cNvPr id="5" name="TextBox 4">
            <a:extLst>
              <a:ext uri="{FF2B5EF4-FFF2-40B4-BE49-F238E27FC236}">
                <a16:creationId xmlns:a16="http://schemas.microsoft.com/office/drawing/2014/main" id="{41D0C9FB-CB1F-4F70-98EF-4B482F5E8FDD}"/>
              </a:ext>
            </a:extLst>
          </p:cNvPr>
          <p:cNvSpPr txBox="1"/>
          <p:nvPr/>
        </p:nvSpPr>
        <p:spPr>
          <a:xfrm>
            <a:off x="1558970" y="4372009"/>
            <a:ext cx="2189282" cy="369332"/>
          </a:xfrm>
          <a:prstGeom prst="rect">
            <a:avLst/>
          </a:prstGeom>
          <a:noFill/>
        </p:spPr>
        <p:txBody>
          <a:bodyPr wrap="square" rtlCol="0">
            <a:spAutoFit/>
          </a:bodyPr>
          <a:lstStyle/>
          <a:p>
            <a:r>
              <a:rPr lang="en-US" b="1" dirty="0">
                <a:solidFill>
                  <a:schemeClr val="accent5">
                    <a:lumMod val="75000"/>
                  </a:schemeClr>
                </a:solidFill>
              </a:rPr>
              <a:t>Layout.cshtml</a:t>
            </a:r>
          </a:p>
        </p:txBody>
      </p:sp>
      <p:pic>
        <p:nvPicPr>
          <p:cNvPr id="7" name="Picture 6">
            <a:extLst>
              <a:ext uri="{FF2B5EF4-FFF2-40B4-BE49-F238E27FC236}">
                <a16:creationId xmlns:a16="http://schemas.microsoft.com/office/drawing/2014/main" id="{6458E1D5-AF6E-8D4B-B1ED-E11B5877864E}"/>
              </a:ext>
            </a:extLst>
          </p:cNvPr>
          <p:cNvPicPr>
            <a:picLocks noChangeAspect="1"/>
          </p:cNvPicPr>
          <p:nvPr/>
        </p:nvPicPr>
        <p:blipFill>
          <a:blip r:embed="rId2"/>
          <a:stretch>
            <a:fillRect/>
          </a:stretch>
        </p:blipFill>
        <p:spPr>
          <a:xfrm>
            <a:off x="1647983" y="4941259"/>
            <a:ext cx="8810625" cy="1428750"/>
          </a:xfrm>
          <a:prstGeom prst="rect">
            <a:avLst/>
          </a:prstGeom>
          <a:ln w="38100">
            <a:solidFill>
              <a:srgbClr val="FF0000"/>
            </a:solidFill>
          </a:ln>
        </p:spPr>
      </p:pic>
      <p:pic>
        <p:nvPicPr>
          <p:cNvPr id="8" name="Picture 7">
            <a:extLst>
              <a:ext uri="{FF2B5EF4-FFF2-40B4-BE49-F238E27FC236}">
                <a16:creationId xmlns:a16="http://schemas.microsoft.com/office/drawing/2014/main" id="{F4B00543-8788-B64E-B4DD-C039C4560A3D}"/>
              </a:ext>
            </a:extLst>
          </p:cNvPr>
          <p:cNvPicPr>
            <a:picLocks noChangeAspect="1"/>
          </p:cNvPicPr>
          <p:nvPr/>
        </p:nvPicPr>
        <p:blipFill>
          <a:blip r:embed="rId3"/>
          <a:stretch>
            <a:fillRect/>
          </a:stretch>
        </p:blipFill>
        <p:spPr>
          <a:xfrm>
            <a:off x="1558970" y="2512423"/>
            <a:ext cx="9243391" cy="1793760"/>
          </a:xfrm>
          <a:prstGeom prst="rect">
            <a:avLst/>
          </a:prstGeom>
        </p:spPr>
      </p:pic>
    </p:spTree>
    <p:extLst>
      <p:ext uri="{BB962C8B-B14F-4D97-AF65-F5344CB8AC3E}">
        <p14:creationId xmlns:p14="http://schemas.microsoft.com/office/powerpoint/2010/main" val="2242790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AB59F-09A5-47BD-B2C1-560557712393}"/>
              </a:ext>
            </a:extLst>
          </p:cNvPr>
          <p:cNvSpPr>
            <a:spLocks noGrp="1"/>
          </p:cNvSpPr>
          <p:nvPr>
            <p:ph type="title"/>
          </p:nvPr>
        </p:nvSpPr>
        <p:spPr>
          <a:xfrm>
            <a:off x="1143001" y="734995"/>
            <a:ext cx="9905998" cy="739285"/>
          </a:xfrm>
        </p:spPr>
        <p:txBody>
          <a:bodyPr>
            <a:normAutofit/>
          </a:bodyPr>
          <a:lstStyle/>
          <a:p>
            <a:r>
              <a:rPr lang="en-US" dirty="0"/>
              <a:t>MVC – Face Detection Controller</a:t>
            </a:r>
          </a:p>
        </p:txBody>
      </p:sp>
      <p:sp>
        <p:nvSpPr>
          <p:cNvPr id="3" name="Content Placeholder 2">
            <a:extLst>
              <a:ext uri="{FF2B5EF4-FFF2-40B4-BE49-F238E27FC236}">
                <a16:creationId xmlns:a16="http://schemas.microsoft.com/office/drawing/2014/main" id="{D76526AC-355B-4149-BBE6-158E35D994C7}"/>
              </a:ext>
            </a:extLst>
          </p:cNvPr>
          <p:cNvSpPr>
            <a:spLocks noGrp="1"/>
          </p:cNvSpPr>
          <p:nvPr>
            <p:ph idx="1"/>
          </p:nvPr>
        </p:nvSpPr>
        <p:spPr>
          <a:xfrm>
            <a:off x="145648" y="4646541"/>
            <a:ext cx="6703877" cy="739285"/>
          </a:xfrm>
        </p:spPr>
        <p:txBody>
          <a:bodyPr>
            <a:noAutofit/>
          </a:bodyPr>
          <a:lstStyle/>
          <a:p>
            <a:r>
              <a:rPr lang="en-US" sz="1600" b="1" dirty="0">
                <a:solidFill>
                  <a:schemeClr val="accent5">
                    <a:lumMod val="75000"/>
                  </a:schemeClr>
                </a:solidFill>
              </a:rPr>
              <a:t>Face Detection Controller calls Azure Face API and passing image file stream. Then, The Face API detects the faces and returns facial features.</a:t>
            </a:r>
          </a:p>
        </p:txBody>
      </p:sp>
      <p:sp>
        <p:nvSpPr>
          <p:cNvPr id="8" name="TextBox 7">
            <a:extLst>
              <a:ext uri="{FF2B5EF4-FFF2-40B4-BE49-F238E27FC236}">
                <a16:creationId xmlns:a16="http://schemas.microsoft.com/office/drawing/2014/main" id="{F610DA84-6224-46F2-AC75-FF6E1604871E}"/>
              </a:ext>
            </a:extLst>
          </p:cNvPr>
          <p:cNvSpPr txBox="1"/>
          <p:nvPr/>
        </p:nvSpPr>
        <p:spPr>
          <a:xfrm>
            <a:off x="1891861" y="5517097"/>
            <a:ext cx="3267075" cy="369332"/>
          </a:xfrm>
          <a:prstGeom prst="rect">
            <a:avLst/>
          </a:prstGeom>
          <a:noFill/>
        </p:spPr>
        <p:txBody>
          <a:bodyPr wrap="square" rtlCol="0">
            <a:spAutoFit/>
          </a:bodyPr>
          <a:lstStyle/>
          <a:p>
            <a:r>
              <a:rPr lang="en-US" b="1" dirty="0"/>
              <a:t>FaceDetectionController.cs</a:t>
            </a:r>
          </a:p>
        </p:txBody>
      </p:sp>
      <p:pic>
        <p:nvPicPr>
          <p:cNvPr id="11" name="Picture 10">
            <a:extLst>
              <a:ext uri="{FF2B5EF4-FFF2-40B4-BE49-F238E27FC236}">
                <a16:creationId xmlns:a16="http://schemas.microsoft.com/office/drawing/2014/main" id="{04F61577-3309-6449-A1A9-4C4E83DB2795}"/>
              </a:ext>
            </a:extLst>
          </p:cNvPr>
          <p:cNvPicPr/>
          <p:nvPr/>
        </p:nvPicPr>
        <p:blipFill>
          <a:blip r:embed="rId2"/>
          <a:stretch>
            <a:fillRect/>
          </a:stretch>
        </p:blipFill>
        <p:spPr>
          <a:xfrm>
            <a:off x="2241611" y="2348617"/>
            <a:ext cx="6703877" cy="2063219"/>
          </a:xfrm>
          <a:prstGeom prst="rect">
            <a:avLst/>
          </a:prstGeom>
          <a:ln w="38100">
            <a:solidFill>
              <a:srgbClr val="FF0000"/>
            </a:solidFill>
          </a:ln>
        </p:spPr>
      </p:pic>
      <p:sp>
        <p:nvSpPr>
          <p:cNvPr id="5" name="Speech Bubble: Rectangle 4">
            <a:extLst>
              <a:ext uri="{FF2B5EF4-FFF2-40B4-BE49-F238E27FC236}">
                <a16:creationId xmlns:a16="http://schemas.microsoft.com/office/drawing/2014/main" id="{76DFC7AD-CB62-4695-94D5-88335E5AAB93}"/>
              </a:ext>
            </a:extLst>
          </p:cNvPr>
          <p:cNvSpPr/>
          <p:nvPr/>
        </p:nvSpPr>
        <p:spPr>
          <a:xfrm>
            <a:off x="8122311" y="2057601"/>
            <a:ext cx="1646354" cy="856882"/>
          </a:xfrm>
          <a:prstGeom prst="wedgeRectCallout">
            <a:avLst>
              <a:gd name="adj1" fmla="val -134843"/>
              <a:gd name="adj2" fmla="val 10178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Calls Face API  with the Azure Service Key</a:t>
            </a:r>
          </a:p>
        </p:txBody>
      </p:sp>
      <p:sp>
        <p:nvSpPr>
          <p:cNvPr id="6" name="Speech Bubble: Rectangle 5">
            <a:extLst>
              <a:ext uri="{FF2B5EF4-FFF2-40B4-BE49-F238E27FC236}">
                <a16:creationId xmlns:a16="http://schemas.microsoft.com/office/drawing/2014/main" id="{CCCAB375-EB45-4BFC-8F3B-76696EAED63F}"/>
              </a:ext>
            </a:extLst>
          </p:cNvPr>
          <p:cNvSpPr/>
          <p:nvPr/>
        </p:nvSpPr>
        <p:spPr>
          <a:xfrm>
            <a:off x="13648" y="2867536"/>
            <a:ext cx="1744574" cy="834887"/>
          </a:xfrm>
          <a:prstGeom prst="wedgeRectCallout">
            <a:avLst>
              <a:gd name="adj1" fmla="val 96211"/>
              <a:gd name="adj2" fmla="val 529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Returns a collection of facial features</a:t>
            </a:r>
          </a:p>
        </p:txBody>
      </p:sp>
      <p:pic>
        <p:nvPicPr>
          <p:cNvPr id="12" name="Picture 11">
            <a:extLst>
              <a:ext uri="{FF2B5EF4-FFF2-40B4-BE49-F238E27FC236}">
                <a16:creationId xmlns:a16="http://schemas.microsoft.com/office/drawing/2014/main" id="{AA798A83-1A4E-3F41-9175-657675955B9E}"/>
              </a:ext>
            </a:extLst>
          </p:cNvPr>
          <p:cNvPicPr>
            <a:picLocks noChangeAspect="1"/>
          </p:cNvPicPr>
          <p:nvPr/>
        </p:nvPicPr>
        <p:blipFill>
          <a:blip r:embed="rId3"/>
          <a:stretch>
            <a:fillRect/>
          </a:stretch>
        </p:blipFill>
        <p:spPr>
          <a:xfrm>
            <a:off x="6854431" y="3990309"/>
            <a:ext cx="5191921" cy="2791033"/>
          </a:xfrm>
          <a:prstGeom prst="rect">
            <a:avLst/>
          </a:prstGeom>
          <a:ln w="38100">
            <a:solidFill>
              <a:srgbClr val="FF0000"/>
            </a:solidFill>
          </a:ln>
        </p:spPr>
      </p:pic>
      <p:pic>
        <p:nvPicPr>
          <p:cNvPr id="13" name="Picture 12">
            <a:extLst>
              <a:ext uri="{FF2B5EF4-FFF2-40B4-BE49-F238E27FC236}">
                <a16:creationId xmlns:a16="http://schemas.microsoft.com/office/drawing/2014/main" id="{2994E924-9BE3-404F-BE9D-DC28455D8B75}"/>
              </a:ext>
            </a:extLst>
          </p:cNvPr>
          <p:cNvPicPr>
            <a:picLocks noChangeAspect="1"/>
          </p:cNvPicPr>
          <p:nvPr/>
        </p:nvPicPr>
        <p:blipFill>
          <a:blip r:embed="rId4"/>
          <a:stretch>
            <a:fillRect/>
          </a:stretch>
        </p:blipFill>
        <p:spPr>
          <a:xfrm>
            <a:off x="2008710" y="6017700"/>
            <a:ext cx="3267075" cy="638175"/>
          </a:xfrm>
          <a:prstGeom prst="rect">
            <a:avLst/>
          </a:prstGeom>
          <a:ln w="38100">
            <a:solidFill>
              <a:srgbClr val="FF0000"/>
            </a:solidFill>
          </a:ln>
        </p:spPr>
      </p:pic>
      <p:sp>
        <p:nvSpPr>
          <p:cNvPr id="10" name="Speech Bubble: Rectangle 9">
            <a:extLst>
              <a:ext uri="{FF2B5EF4-FFF2-40B4-BE49-F238E27FC236}">
                <a16:creationId xmlns:a16="http://schemas.microsoft.com/office/drawing/2014/main" id="{FE14A590-50F1-46EC-ABFB-FAA9AB0700B3}"/>
              </a:ext>
            </a:extLst>
          </p:cNvPr>
          <p:cNvSpPr/>
          <p:nvPr/>
        </p:nvSpPr>
        <p:spPr>
          <a:xfrm>
            <a:off x="9242855" y="2914483"/>
            <a:ext cx="2803498" cy="1005599"/>
          </a:xfrm>
          <a:prstGeom prst="wedgeRectCallout">
            <a:avLst>
              <a:gd name="adj1" fmla="val -95895"/>
              <a:gd name="adj2" fmla="val 7378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Loops through the faces collection and load facial features in collection of FaceModel</a:t>
            </a:r>
          </a:p>
        </p:txBody>
      </p:sp>
    </p:spTree>
    <p:extLst>
      <p:ext uri="{BB962C8B-B14F-4D97-AF65-F5344CB8AC3E}">
        <p14:creationId xmlns:p14="http://schemas.microsoft.com/office/powerpoint/2010/main" val="28678525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otalTime>10</TotalTime>
  <Words>576</Words>
  <Application>Microsoft Macintosh PowerPoint</Application>
  <PresentationFormat>Widescreen</PresentationFormat>
  <Paragraphs>50</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Century Gothic</vt:lpstr>
      <vt:lpstr>Wingdings 3</vt:lpstr>
      <vt:lpstr>Ion Boardroom</vt:lpstr>
      <vt:lpstr>Biometric Facial Recognition</vt:lpstr>
      <vt:lpstr>Background</vt:lpstr>
      <vt:lpstr>Items Accomplished</vt:lpstr>
      <vt:lpstr>The Hierarchy of Classes and Upper-Level Design</vt:lpstr>
      <vt:lpstr>Model-View-Controller Web Application</vt:lpstr>
      <vt:lpstr>MVC – Face Model Class</vt:lpstr>
      <vt:lpstr>MVC – Face Detection View</vt:lpstr>
      <vt:lpstr>User Interface</vt:lpstr>
      <vt:lpstr>MVC – Face Detection Controller</vt:lpstr>
      <vt:lpstr>Output and Looks of the  ASP.NET Web App…</vt:lpstr>
      <vt:lpstr>Image File Loader</vt:lpstr>
      <vt:lpstr>Detecting and Displaying Facial Features From an Image with a Single Face</vt:lpstr>
      <vt:lpstr>Detecting and Displaying Facial Features From an Image with Multiple Faces</vt:lpstr>
      <vt:lpstr>Additional Sample Test Image  with Multiple Faces</vt:lpstr>
      <vt:lpstr>Additional Learning/Future Considerations</vt:lpstr>
      <vt:lpstr>Sample Code in Python (sets up the OpenCV Face Interface and allows the program to take in user input images)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Biometric Facial Recognition</dc:title>
  <dc:creator>(Student) Rayan.W1</dc:creator>
  <cp:lastModifiedBy>(Student) Rayan.W1</cp:lastModifiedBy>
  <cp:revision>13</cp:revision>
  <dcterms:created xsi:type="dcterms:W3CDTF">2019-05-14T17:37:03Z</dcterms:created>
  <dcterms:modified xsi:type="dcterms:W3CDTF">2019-05-14T17:47:40Z</dcterms:modified>
</cp:coreProperties>
</file>